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6" r:id="rId3"/>
    <p:sldId id="367" r:id="rId4"/>
    <p:sldId id="363" r:id="rId5"/>
    <p:sldId id="364" r:id="rId6"/>
    <p:sldId id="365" r:id="rId7"/>
    <p:sldId id="351" r:id="rId8"/>
    <p:sldId id="352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8" r:id="rId17"/>
  </p:sldIdLst>
  <p:sldSz cx="9144000" cy="6858000" type="screen4x3"/>
  <p:notesSz cx="6858000" cy="96377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48CE75-A278-400D-B81F-863ACC4EBEC6}">
          <p14:sldIdLst>
            <p14:sldId id="256"/>
            <p14:sldId id="366"/>
            <p14:sldId id="367"/>
            <p14:sldId id="363"/>
            <p14:sldId id="364"/>
            <p14:sldId id="365"/>
            <p14:sldId id="351"/>
            <p14:sldId id="352"/>
            <p14:sldId id="354"/>
            <p14:sldId id="355"/>
            <p14:sldId id="356"/>
            <p14:sldId id="357"/>
            <p14:sldId id="358"/>
            <p14:sldId id="359"/>
            <p14:sldId id="360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FF4B"/>
    <a:srgbClr val="1B10F4"/>
    <a:srgbClr val="0859FC"/>
    <a:srgbClr val="4709C3"/>
    <a:srgbClr val="33CCFF"/>
    <a:srgbClr val="CC6600"/>
    <a:srgbClr val="7CEE26"/>
    <a:srgbClr val="F46A1E"/>
    <a:srgbClr val="FF00FF"/>
    <a:srgbClr val="C3F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4624" autoAdjust="0"/>
  </p:normalViewPr>
  <p:slideViewPr>
    <p:cSldViewPr>
      <p:cViewPr varScale="1">
        <p:scale>
          <a:sx n="78" d="100"/>
          <a:sy n="78" d="100"/>
        </p:scale>
        <p:origin x="164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3954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53954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AE0D77-970A-4792-9539-DC4585379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2350" y="723900"/>
            <a:ext cx="4814888" cy="3613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607"/>
            <a:ext cx="5486400" cy="43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954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954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D6B1EA-E321-4178-947C-5AEDE6724A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1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F737E-8BF2-4926-BDCF-1D4AF9EB4EF5}" type="slidenum">
              <a:rPr lang="en-US"/>
              <a:pPr/>
              <a:t>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6B1EA-E321-4178-947C-5AEDE6724A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6B1EA-E321-4178-947C-5AEDE6724A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269" y="272441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63C0-3635-4CB6-9704-C69338494E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7033A69-5328-4E4E-B40E-347E90A2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69" y="748237"/>
            <a:ext cx="7886700" cy="1325563"/>
          </a:xfrm>
          <a:prstGeom prst="rect">
            <a:avLst/>
          </a:prstGeom>
          <a:blipFill>
            <a:blip r:embed="rId2">
              <a:alphaModFix amt="90000"/>
            </a:blip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097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E5F-F341-4152-BB90-19B0B8431F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9407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7A63-5C2D-49DC-95F6-115B49A65E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59016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E5F-BBB6-46A9-9819-8D8660861A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91519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42168"/>
            <a:ext cx="7886700" cy="1762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7856"/>
            <a:ext cx="7886700" cy="32817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76A3-8394-4A85-A7F7-B3943A977A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2591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02611"/>
            <a:ext cx="3886200" cy="407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02611"/>
            <a:ext cx="3886200" cy="4074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C7B5-36A2-49C2-9516-9E0FB5DBFA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2578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D55A-2D3D-47BC-8638-B96DE8377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57241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A245-CF91-4905-8668-6874318C1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4344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07C9-5015-4938-80D0-084EEB6F5C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190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621A-6D77-4648-A928-FEF75873F2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5494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0D53-B5EA-40FD-B7DF-CACD73B2EE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4140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6926576B-2D7C-4D0D-95E1-04B6E80B4758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52" y="136525"/>
            <a:ext cx="1402087" cy="4611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726" y="597661"/>
            <a:ext cx="8818482" cy="1325563"/>
          </a:xfrm>
          <a:prstGeom prst="rect">
            <a:avLst/>
          </a:prstGeom>
          <a:blipFill>
            <a:blip r:embed="rId15">
              <a:alphaModFix amt="92000"/>
            </a:blip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26" y="2242310"/>
            <a:ext cx="8796545" cy="38052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61000"/>
                </a:schemeClr>
              </a:gs>
              <a:gs pos="100000">
                <a:schemeClr val="accent6">
                  <a:lumMod val="30000"/>
                  <a:lumOff val="70000"/>
                  <a:alpha val="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 04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560E-05AF-43FF-BC8C-851034FCA75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CC62F-EF2D-4FF6-BD40-5117E4B9840B}"/>
              </a:ext>
            </a:extLst>
          </p:cNvPr>
          <p:cNvSpPr/>
          <p:nvPr/>
        </p:nvSpPr>
        <p:spPr>
          <a:xfrm>
            <a:off x="76200" y="597661"/>
            <a:ext cx="8906803" cy="61238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0"/>
                </a:schemeClr>
              </a:gs>
              <a:gs pos="100000">
                <a:schemeClr val="bg2">
                  <a:alpha val="16000"/>
                  <a:lumMod val="36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 dir="r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0.jpg"/><Relationship Id="rId5" Type="http://schemas.openxmlformats.org/officeDocument/2006/relationships/image" Target="../media/image15.jpg"/><Relationship Id="rId15" Type="http://schemas.openxmlformats.org/officeDocument/2006/relationships/image" Target="../media/image24.png"/><Relationship Id="rId10" Type="http://schemas.openxmlformats.org/officeDocument/2006/relationships/image" Target="../media/image3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610600" cy="1685925"/>
          </a:xfrm>
        </p:spPr>
        <p:txBody>
          <a:bodyPr/>
          <a:lstStyle/>
          <a:p>
            <a:pPr algn="ctr"/>
            <a:r>
              <a:rPr lang="en-US" sz="2800" dirty="0"/>
              <a:t>ISO 22000:2018</a:t>
            </a:r>
            <a:br>
              <a:rPr lang="en-US" sz="2800" dirty="0"/>
            </a:br>
            <a:r>
              <a:rPr lang="en-US" sz="3200" dirty="0"/>
              <a:t>FOOD SAFETY MANAGEMENT SYSTEMS </a:t>
            </a:r>
            <a:endParaRPr lang="en-GB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82" y="2514600"/>
            <a:ext cx="511581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500+ Food Safety Pictures [HD] | Download Free Images on Unspla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5" y="2514600"/>
            <a:ext cx="333313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69F9D7-A85E-4C27-A8DB-B2D19797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CD3710-1534-41B8-A6F1-0F14955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63C0-3635-4CB6-9704-C69338494EB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9DFBDCF1-46C7-4128-BF25-0D0FBE990AF6}"/>
              </a:ext>
            </a:extLst>
          </p:cNvPr>
          <p:cNvSpPr/>
          <p:nvPr/>
        </p:nvSpPr>
        <p:spPr>
          <a:xfrm>
            <a:off x="3031548" y="3384003"/>
            <a:ext cx="3013996" cy="18002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5. Leadership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E91943-306A-4306-B839-3DFA18F37248}"/>
              </a:ext>
            </a:extLst>
          </p:cNvPr>
          <p:cNvSpPr/>
          <p:nvPr/>
        </p:nvSpPr>
        <p:spPr>
          <a:xfrm>
            <a:off x="3481199" y="995694"/>
            <a:ext cx="2098900" cy="1800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5.1</a:t>
            </a:r>
          </a:p>
          <a:p>
            <a:pPr algn="ctr"/>
            <a:r>
              <a:rPr lang="en-US" sz="1800" dirty="0"/>
              <a:t>Leadership &amp; commitment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4BBFC8-2283-4532-BEFA-49C4B1B49D72}"/>
              </a:ext>
            </a:extLst>
          </p:cNvPr>
          <p:cNvSpPr/>
          <p:nvPr/>
        </p:nvSpPr>
        <p:spPr>
          <a:xfrm>
            <a:off x="6774302" y="3741191"/>
            <a:ext cx="1954897" cy="193657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5.2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Policy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EED973-24A3-4688-8F16-F476A922FAFE}"/>
              </a:ext>
            </a:extLst>
          </p:cNvPr>
          <p:cNvSpPr/>
          <p:nvPr/>
        </p:nvSpPr>
        <p:spPr>
          <a:xfrm>
            <a:off x="228600" y="4422926"/>
            <a:ext cx="2399171" cy="213027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5.3</a:t>
            </a:r>
          </a:p>
          <a:p>
            <a:pPr algn="ctr"/>
            <a:r>
              <a:rPr lang="en-US" sz="1800" dirty="0"/>
              <a:t>Organizational Roles, responsibilities &amp; authorities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457EE0-A61A-4C5E-9AEF-5BC70A7DB623}"/>
              </a:ext>
            </a:extLst>
          </p:cNvPr>
          <p:cNvCxnSpPr>
            <a:cxnSpLocks/>
          </p:cNvCxnSpPr>
          <p:nvPr/>
        </p:nvCxnSpPr>
        <p:spPr>
          <a:xfrm flipH="1">
            <a:off x="2514600" y="4599470"/>
            <a:ext cx="504929" cy="277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228501-1C81-4149-B1F9-AFF0FDF99CC2}"/>
              </a:ext>
            </a:extLst>
          </p:cNvPr>
          <p:cNvCxnSpPr>
            <a:cxnSpLocks/>
          </p:cNvCxnSpPr>
          <p:nvPr/>
        </p:nvCxnSpPr>
        <p:spPr>
          <a:xfrm flipH="1" flipV="1">
            <a:off x="4566033" y="2852936"/>
            <a:ext cx="1" cy="474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7FBFDF-3A42-4032-ABAA-30353C048955}"/>
              </a:ext>
            </a:extLst>
          </p:cNvPr>
          <p:cNvCxnSpPr>
            <a:cxnSpLocks/>
          </p:cNvCxnSpPr>
          <p:nvPr/>
        </p:nvCxnSpPr>
        <p:spPr>
          <a:xfrm>
            <a:off x="6197293" y="4396347"/>
            <a:ext cx="504056" cy="172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62987" y="750061"/>
            <a:ext cx="3113613" cy="545339"/>
          </a:xfrm>
          <a:blipFill>
            <a:blip r:embed="rId2"/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dirty="0"/>
              <a:t>Clause No:05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8B6A14-89F8-468C-BD81-82810252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2894B-26AB-4F6D-828F-A23ABF0C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E5F-BBB6-46A9-9819-8D8660861A3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73740"/>
      </p:ext>
    </p:extLst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E59AE3-6C88-42D9-A2C0-93DE57AF8F74}"/>
              </a:ext>
            </a:extLst>
          </p:cNvPr>
          <p:cNvCxnSpPr>
            <a:cxnSpLocks/>
          </p:cNvCxnSpPr>
          <p:nvPr/>
        </p:nvCxnSpPr>
        <p:spPr>
          <a:xfrm>
            <a:off x="5553808" y="3284984"/>
            <a:ext cx="690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A4127D7-6238-4711-95C3-6D95E067A274}"/>
              </a:ext>
            </a:extLst>
          </p:cNvPr>
          <p:cNvSpPr/>
          <p:nvPr/>
        </p:nvSpPr>
        <p:spPr>
          <a:xfrm>
            <a:off x="616755" y="1233014"/>
            <a:ext cx="2135842" cy="19365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6.1</a:t>
            </a:r>
          </a:p>
          <a:p>
            <a:pPr algn="ctr"/>
            <a:r>
              <a:rPr lang="en-US" sz="1800" dirty="0"/>
              <a:t>Actions to address risks &amp; opportunities </a:t>
            </a:r>
          </a:p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A4E714-904B-4DF9-9245-26C33AB8DF11}"/>
              </a:ext>
            </a:extLst>
          </p:cNvPr>
          <p:cNvSpPr/>
          <p:nvPr/>
        </p:nvSpPr>
        <p:spPr>
          <a:xfrm>
            <a:off x="6244358" y="2100668"/>
            <a:ext cx="2376263" cy="19365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6.2</a:t>
            </a:r>
          </a:p>
          <a:p>
            <a:pPr algn="ctr"/>
            <a:r>
              <a:rPr lang="en-US" sz="1800" dirty="0"/>
              <a:t>Objectives of the FSMS and the planning to achieve them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BD4475-60C8-42D4-AC25-F13B56AE5B20}"/>
              </a:ext>
            </a:extLst>
          </p:cNvPr>
          <p:cNvCxnSpPr>
            <a:cxnSpLocks/>
          </p:cNvCxnSpPr>
          <p:nvPr/>
        </p:nvCxnSpPr>
        <p:spPr>
          <a:xfrm flipH="1">
            <a:off x="3048000" y="4352878"/>
            <a:ext cx="494138" cy="752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E59AE3-6C88-42D9-A2C0-93DE57AF8F74}"/>
              </a:ext>
            </a:extLst>
          </p:cNvPr>
          <p:cNvCxnSpPr>
            <a:cxnSpLocks/>
          </p:cNvCxnSpPr>
          <p:nvPr/>
        </p:nvCxnSpPr>
        <p:spPr>
          <a:xfrm flipH="1" flipV="1">
            <a:off x="2558384" y="2745064"/>
            <a:ext cx="501006" cy="337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FA4E714-904B-4DF9-9245-26C33AB8DF11}"/>
              </a:ext>
            </a:extLst>
          </p:cNvPr>
          <p:cNvSpPr/>
          <p:nvPr/>
        </p:nvSpPr>
        <p:spPr>
          <a:xfrm>
            <a:off x="933783" y="4724645"/>
            <a:ext cx="2342543" cy="19365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6.3</a:t>
            </a:r>
          </a:p>
          <a:p>
            <a:pPr algn="ctr"/>
            <a:r>
              <a:rPr lang="en-US" sz="1800" dirty="0"/>
              <a:t>Planning of the changes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558384" y="609600"/>
            <a:ext cx="4216363" cy="545339"/>
          </a:xfrm>
          <a:blipFill>
            <a:blip r:embed="rId3"/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dirty="0"/>
              <a:t>Clause No:06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A480C88-B31D-4FBE-9942-0CA4DD9168BF}"/>
              </a:ext>
            </a:extLst>
          </p:cNvPr>
          <p:cNvSpPr/>
          <p:nvPr/>
        </p:nvSpPr>
        <p:spPr>
          <a:xfrm>
            <a:off x="2882069" y="2252786"/>
            <a:ext cx="2926024" cy="2236210"/>
          </a:xfrm>
          <a:prstGeom prst="cloud">
            <a:avLst/>
          </a:prstGeom>
          <a:solidFill>
            <a:srgbClr val="F997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6. Planning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27278F-25BB-4966-BD93-27488C32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14416-035A-480A-BC15-A73A558C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E5F-BBB6-46A9-9819-8D8660861A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7153"/>
      </p:ext>
    </p:extLst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722D3A-03EE-44F6-8ED0-C7A60B48CED2}"/>
              </a:ext>
            </a:extLst>
          </p:cNvPr>
          <p:cNvCxnSpPr>
            <a:cxnSpLocks/>
          </p:cNvCxnSpPr>
          <p:nvPr/>
        </p:nvCxnSpPr>
        <p:spPr>
          <a:xfrm>
            <a:off x="4020843" y="4244626"/>
            <a:ext cx="44935" cy="53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loud 3">
            <a:extLst>
              <a:ext uri="{FF2B5EF4-FFF2-40B4-BE49-F238E27FC236}">
                <a16:creationId xmlns:a16="http://schemas.microsoft.com/office/drawing/2014/main" id="{203E4717-80AD-4ED6-93AF-BD29F79F6FB9}"/>
              </a:ext>
            </a:extLst>
          </p:cNvPr>
          <p:cNvSpPr/>
          <p:nvPr/>
        </p:nvSpPr>
        <p:spPr>
          <a:xfrm>
            <a:off x="2383392" y="2784777"/>
            <a:ext cx="3096298" cy="1691843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7. Support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7BF09F-D796-4A7C-90D4-42B4709BB86F}"/>
              </a:ext>
            </a:extLst>
          </p:cNvPr>
          <p:cNvCxnSpPr>
            <a:cxnSpLocks/>
          </p:cNvCxnSpPr>
          <p:nvPr/>
        </p:nvCxnSpPr>
        <p:spPr>
          <a:xfrm flipH="1">
            <a:off x="2109506" y="4379696"/>
            <a:ext cx="775302" cy="640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85A6B1C-BDC2-4A33-9796-70F8F695E937}"/>
              </a:ext>
            </a:extLst>
          </p:cNvPr>
          <p:cNvSpPr/>
          <p:nvPr/>
        </p:nvSpPr>
        <p:spPr>
          <a:xfrm>
            <a:off x="103490" y="4836569"/>
            <a:ext cx="2520699" cy="176821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7.4</a:t>
            </a:r>
            <a:r>
              <a:rPr lang="en-US" sz="1800" dirty="0"/>
              <a:t> Communication </a:t>
            </a:r>
          </a:p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019732-4DAC-4B6C-8C6E-1E90E76125C8}"/>
              </a:ext>
            </a:extLst>
          </p:cNvPr>
          <p:cNvSpPr/>
          <p:nvPr/>
        </p:nvSpPr>
        <p:spPr>
          <a:xfrm>
            <a:off x="6023883" y="1408397"/>
            <a:ext cx="2089417" cy="176821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7.1</a:t>
            </a:r>
          </a:p>
          <a:p>
            <a:pPr algn="ctr"/>
            <a:r>
              <a:rPr lang="en-US" sz="1800" dirty="0"/>
              <a:t>Resources </a:t>
            </a:r>
          </a:p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6E9ECD-5433-419D-83A8-D5872CD2D7BB}"/>
              </a:ext>
            </a:extLst>
          </p:cNvPr>
          <p:cNvSpPr/>
          <p:nvPr/>
        </p:nvSpPr>
        <p:spPr>
          <a:xfrm>
            <a:off x="33390" y="1258387"/>
            <a:ext cx="1997563" cy="181334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7.3</a:t>
            </a:r>
          </a:p>
          <a:p>
            <a:pPr algn="ctr"/>
            <a:r>
              <a:rPr lang="en-US" sz="1800" dirty="0"/>
              <a:t>Awareness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76192D-07DA-46FA-8D59-D86C0E95D1AC}"/>
              </a:ext>
            </a:extLst>
          </p:cNvPr>
          <p:cNvSpPr/>
          <p:nvPr/>
        </p:nvSpPr>
        <p:spPr>
          <a:xfrm>
            <a:off x="3062489" y="4757538"/>
            <a:ext cx="2133494" cy="147724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7.5</a:t>
            </a:r>
          </a:p>
          <a:p>
            <a:pPr algn="ctr"/>
            <a:r>
              <a:rPr lang="en-US" sz="1800" dirty="0"/>
              <a:t>Documented information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A01211-D58D-4FE2-925A-B1DF68E7DFAE}"/>
              </a:ext>
            </a:extLst>
          </p:cNvPr>
          <p:cNvSpPr/>
          <p:nvPr/>
        </p:nvSpPr>
        <p:spPr>
          <a:xfrm>
            <a:off x="3271253" y="623218"/>
            <a:ext cx="2143181" cy="176821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7.2</a:t>
            </a:r>
          </a:p>
          <a:p>
            <a:pPr algn="ctr"/>
            <a:r>
              <a:rPr lang="en-US" sz="1800" dirty="0"/>
              <a:t>Competence </a:t>
            </a:r>
          </a:p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6ECAE2-38FD-42DE-8361-E074E1D00081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1738417" y="2806175"/>
            <a:ext cx="1020082" cy="567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5CA86B-1ABE-483C-97B8-9359A3360E80}"/>
              </a:ext>
            </a:extLst>
          </p:cNvPr>
          <p:cNvCxnSpPr>
            <a:cxnSpLocks/>
          </p:cNvCxnSpPr>
          <p:nvPr/>
        </p:nvCxnSpPr>
        <p:spPr>
          <a:xfrm flipV="1">
            <a:off x="4191828" y="2391433"/>
            <a:ext cx="0" cy="393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A0B021-CF86-4498-A134-B9F4641C9561}"/>
              </a:ext>
            </a:extLst>
          </p:cNvPr>
          <p:cNvCxnSpPr>
            <a:cxnSpLocks/>
          </p:cNvCxnSpPr>
          <p:nvPr/>
        </p:nvCxnSpPr>
        <p:spPr>
          <a:xfrm flipV="1">
            <a:off x="5364871" y="2806175"/>
            <a:ext cx="883529" cy="546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D545E56-418A-4AF6-B4B2-46A94269D843}"/>
              </a:ext>
            </a:extLst>
          </p:cNvPr>
          <p:cNvSpPr/>
          <p:nvPr/>
        </p:nvSpPr>
        <p:spPr>
          <a:xfrm>
            <a:off x="6413215" y="4757538"/>
            <a:ext cx="2012604" cy="524959"/>
          </a:xfrm>
          <a:prstGeom prst="roundRect">
            <a:avLst/>
          </a:prstGeom>
          <a:solidFill>
            <a:srgbClr val="4BFF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7.5.2 </a:t>
            </a:r>
            <a:r>
              <a:rPr lang="en-US" sz="1800" dirty="0"/>
              <a:t>creating &amp; updating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87496D1-817E-4EAE-B007-501C9BC5DBE9}"/>
              </a:ext>
            </a:extLst>
          </p:cNvPr>
          <p:cNvSpPr/>
          <p:nvPr/>
        </p:nvSpPr>
        <p:spPr>
          <a:xfrm>
            <a:off x="6903854" y="3940397"/>
            <a:ext cx="2050769" cy="439299"/>
          </a:xfrm>
          <a:prstGeom prst="roundRect">
            <a:avLst/>
          </a:prstGeom>
          <a:solidFill>
            <a:srgbClr val="4BFF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7.5.1</a:t>
            </a:r>
            <a:r>
              <a:rPr lang="en-US" sz="1800" dirty="0"/>
              <a:t> general 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928A7E-C699-495A-B361-E6160AECFDC9}"/>
              </a:ext>
            </a:extLst>
          </p:cNvPr>
          <p:cNvSpPr/>
          <p:nvPr/>
        </p:nvSpPr>
        <p:spPr>
          <a:xfrm>
            <a:off x="6945900" y="5515162"/>
            <a:ext cx="2063398" cy="1196182"/>
          </a:xfrm>
          <a:prstGeom prst="roundRect">
            <a:avLst/>
          </a:prstGeom>
          <a:solidFill>
            <a:srgbClr val="4BFF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7.5.3</a:t>
            </a:r>
            <a:r>
              <a:rPr lang="en-US" sz="1800" dirty="0"/>
              <a:t> control of documented information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E41D9C-0337-4BE9-B495-3D95F2250FD6}"/>
              </a:ext>
            </a:extLst>
          </p:cNvPr>
          <p:cNvCxnSpPr>
            <a:cxnSpLocks/>
            <a:stCxn id="9" idx="7"/>
            <a:endCxn id="27" idx="1"/>
          </p:cNvCxnSpPr>
          <p:nvPr/>
        </p:nvCxnSpPr>
        <p:spPr>
          <a:xfrm flipV="1">
            <a:off x="4883540" y="4160047"/>
            <a:ext cx="2020314" cy="813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FA5051-3149-47FA-A421-E9EF9DDDB19A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138529" y="5874398"/>
            <a:ext cx="1807371" cy="238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0F1CE8C-4C75-4682-BF70-7DD3D1C47C40}"/>
              </a:ext>
            </a:extLst>
          </p:cNvPr>
          <p:cNvCxnSpPr>
            <a:cxnSpLocks/>
          </p:cNvCxnSpPr>
          <p:nvPr/>
        </p:nvCxnSpPr>
        <p:spPr>
          <a:xfrm flipV="1">
            <a:off x="5138529" y="5139425"/>
            <a:ext cx="1173697" cy="430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40276" y="646101"/>
            <a:ext cx="3096299" cy="545339"/>
          </a:xfrm>
          <a:blipFill>
            <a:blip r:embed="rId2"/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dirty="0"/>
              <a:t>Clause No:07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0FC5C2-D576-4B40-A32E-E46C7356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8BF937-A554-4643-96F7-65629DB3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E5F-BBB6-46A9-9819-8D8660861A3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99879"/>
      </p:ext>
    </p:extLst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1E143968-C200-4B44-996D-5EB8B0FC1C59}"/>
              </a:ext>
            </a:extLst>
          </p:cNvPr>
          <p:cNvSpPr/>
          <p:nvPr/>
        </p:nvSpPr>
        <p:spPr>
          <a:xfrm>
            <a:off x="2878373" y="2646177"/>
            <a:ext cx="3133164" cy="1908898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8.</a:t>
            </a:r>
            <a:r>
              <a:rPr lang="en-US" sz="2400" b="1" dirty="0">
                <a:solidFill>
                  <a:schemeClr val="bg1"/>
                </a:solidFill>
              </a:rPr>
              <a:t>Operations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7BC8A4-017C-4DEF-B852-853FE9A2054F}"/>
              </a:ext>
            </a:extLst>
          </p:cNvPr>
          <p:cNvSpPr/>
          <p:nvPr/>
        </p:nvSpPr>
        <p:spPr>
          <a:xfrm>
            <a:off x="6669234" y="3603177"/>
            <a:ext cx="2252830" cy="127047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8.4</a:t>
            </a:r>
            <a:r>
              <a:rPr lang="en-US" sz="2400" dirty="0"/>
              <a:t> </a:t>
            </a:r>
          </a:p>
          <a:p>
            <a:pPr algn="ctr"/>
            <a:r>
              <a:rPr lang="en-US" sz="1800" dirty="0"/>
              <a:t>Emergency preparedness and response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C31002-9E18-4D88-8E3A-6CC637F085DE}"/>
              </a:ext>
            </a:extLst>
          </p:cNvPr>
          <p:cNvCxnSpPr>
            <a:cxnSpLocks/>
            <a:stCxn id="4" idx="0"/>
            <a:endCxn id="27" idx="3"/>
          </p:cNvCxnSpPr>
          <p:nvPr/>
        </p:nvCxnSpPr>
        <p:spPr>
          <a:xfrm flipV="1">
            <a:off x="6008926" y="3286919"/>
            <a:ext cx="650308" cy="313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C31002-9E18-4D88-8E3A-6CC637F085DE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4316915" y="2341582"/>
            <a:ext cx="1" cy="413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C31002-9E18-4D88-8E3A-6CC637F085DE}"/>
              </a:ext>
            </a:extLst>
          </p:cNvPr>
          <p:cNvCxnSpPr>
            <a:cxnSpLocks/>
            <a:endCxn id="23" idx="3"/>
          </p:cNvCxnSpPr>
          <p:nvPr/>
        </p:nvCxnSpPr>
        <p:spPr>
          <a:xfrm flipV="1">
            <a:off x="5529610" y="1929342"/>
            <a:ext cx="457041" cy="738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C31002-9E18-4D88-8E3A-6CC637F085DE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5554733" y="4130481"/>
            <a:ext cx="1228774" cy="760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C31002-9E18-4D88-8E3A-6CC637F085DE}"/>
              </a:ext>
            </a:extLst>
          </p:cNvPr>
          <p:cNvCxnSpPr>
            <a:cxnSpLocks/>
          </p:cNvCxnSpPr>
          <p:nvPr/>
        </p:nvCxnSpPr>
        <p:spPr>
          <a:xfrm>
            <a:off x="4038600" y="4312720"/>
            <a:ext cx="0" cy="395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C31002-9E18-4D88-8E3A-6CC637F085DE}"/>
              </a:ext>
            </a:extLst>
          </p:cNvPr>
          <p:cNvCxnSpPr>
            <a:cxnSpLocks/>
            <a:endCxn id="36" idx="7"/>
          </p:cNvCxnSpPr>
          <p:nvPr/>
        </p:nvCxnSpPr>
        <p:spPr>
          <a:xfrm flipH="1">
            <a:off x="2158634" y="4268322"/>
            <a:ext cx="1166850" cy="54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C31002-9E18-4D88-8E3A-6CC637F085DE}"/>
              </a:ext>
            </a:extLst>
          </p:cNvPr>
          <p:cNvCxnSpPr>
            <a:cxnSpLocks/>
            <a:stCxn id="4" idx="2"/>
            <a:endCxn id="31" idx="6"/>
          </p:cNvCxnSpPr>
          <p:nvPr/>
        </p:nvCxnSpPr>
        <p:spPr>
          <a:xfrm flipH="1" flipV="1">
            <a:off x="2563354" y="3554505"/>
            <a:ext cx="324738" cy="46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C31002-9E18-4D88-8E3A-6CC637F085DE}"/>
              </a:ext>
            </a:extLst>
          </p:cNvPr>
          <p:cNvCxnSpPr>
            <a:cxnSpLocks/>
          </p:cNvCxnSpPr>
          <p:nvPr/>
        </p:nvCxnSpPr>
        <p:spPr>
          <a:xfrm flipH="1" flipV="1">
            <a:off x="2179509" y="2522982"/>
            <a:ext cx="1309666" cy="75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77BC8A4-017C-4DEF-B852-853FE9A2054F}"/>
              </a:ext>
            </a:extLst>
          </p:cNvPr>
          <p:cNvSpPr/>
          <p:nvPr/>
        </p:nvSpPr>
        <p:spPr>
          <a:xfrm>
            <a:off x="5562600" y="828675"/>
            <a:ext cx="2895600" cy="128951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8.2</a:t>
            </a:r>
            <a:r>
              <a:rPr lang="en-US" sz="2400" dirty="0"/>
              <a:t> </a:t>
            </a:r>
          </a:p>
          <a:p>
            <a:pPr algn="ctr"/>
            <a:r>
              <a:rPr lang="en-US" sz="1800" dirty="0"/>
              <a:t>Prerequisite Programs(PRPs)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77BC8A4-017C-4DEF-B852-853FE9A2054F}"/>
              </a:ext>
            </a:extLst>
          </p:cNvPr>
          <p:cNvSpPr/>
          <p:nvPr/>
        </p:nvSpPr>
        <p:spPr>
          <a:xfrm>
            <a:off x="3096117" y="1025735"/>
            <a:ext cx="2441597" cy="131584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8.1</a:t>
            </a:r>
            <a:r>
              <a:rPr lang="en-US" sz="2400" dirty="0"/>
              <a:t> </a:t>
            </a:r>
          </a:p>
          <a:p>
            <a:pPr algn="ctr"/>
            <a:r>
              <a:rPr lang="en-US" sz="1800" dirty="0"/>
              <a:t>Operational planning &amp; control </a:t>
            </a:r>
          </a:p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7BC8A4-017C-4DEF-B852-853FE9A2054F}"/>
              </a:ext>
            </a:extLst>
          </p:cNvPr>
          <p:cNvSpPr/>
          <p:nvPr/>
        </p:nvSpPr>
        <p:spPr>
          <a:xfrm>
            <a:off x="74601" y="938041"/>
            <a:ext cx="2630499" cy="16965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8.9</a:t>
            </a:r>
            <a:endParaRPr lang="en-US" sz="2400" dirty="0"/>
          </a:p>
          <a:p>
            <a:pPr algn="ctr"/>
            <a:r>
              <a:rPr lang="en-US" sz="1800" dirty="0"/>
              <a:t>Control of product and process nonconformities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7BC8A4-017C-4DEF-B852-853FE9A2054F}"/>
              </a:ext>
            </a:extLst>
          </p:cNvPr>
          <p:cNvSpPr/>
          <p:nvPr/>
        </p:nvSpPr>
        <p:spPr>
          <a:xfrm>
            <a:off x="6301670" y="2104800"/>
            <a:ext cx="2441597" cy="138493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8.3</a:t>
            </a:r>
            <a:endParaRPr lang="en-US" sz="2400" dirty="0"/>
          </a:p>
          <a:p>
            <a:pPr algn="ctr"/>
            <a:r>
              <a:rPr lang="en-US" sz="1800" dirty="0"/>
              <a:t>Traceability System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7BC8A4-017C-4DEF-B852-853FE9A2054F}"/>
              </a:ext>
            </a:extLst>
          </p:cNvPr>
          <p:cNvSpPr/>
          <p:nvPr/>
        </p:nvSpPr>
        <p:spPr>
          <a:xfrm>
            <a:off x="74601" y="2634541"/>
            <a:ext cx="2488753" cy="18399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8.8</a:t>
            </a:r>
            <a:endParaRPr lang="en-US" sz="2400" dirty="0"/>
          </a:p>
          <a:p>
            <a:pPr algn="ctr"/>
            <a:r>
              <a:rPr lang="en-US" sz="1800" dirty="0"/>
              <a:t>Verifications related to PRPs and the hazard control plan </a:t>
            </a:r>
          </a:p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7BC8A4-017C-4DEF-B852-853FE9A2054F}"/>
              </a:ext>
            </a:extLst>
          </p:cNvPr>
          <p:cNvSpPr/>
          <p:nvPr/>
        </p:nvSpPr>
        <p:spPr>
          <a:xfrm>
            <a:off x="74601" y="4556573"/>
            <a:ext cx="2441597" cy="176821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8.7</a:t>
            </a:r>
            <a:r>
              <a:rPr lang="en-US" sz="2400" dirty="0"/>
              <a:t> </a:t>
            </a:r>
          </a:p>
          <a:p>
            <a:pPr algn="ctr"/>
            <a:r>
              <a:rPr lang="en-US" sz="1800" dirty="0"/>
              <a:t>Control of monitoring and measuring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77BC8A4-017C-4DEF-B852-853FE9A2054F}"/>
              </a:ext>
            </a:extLst>
          </p:cNvPr>
          <p:cNvSpPr/>
          <p:nvPr/>
        </p:nvSpPr>
        <p:spPr>
          <a:xfrm>
            <a:off x="2611448" y="4708205"/>
            <a:ext cx="2790486" cy="164610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8.6</a:t>
            </a:r>
            <a:endParaRPr lang="en-US" sz="2000" dirty="0"/>
          </a:p>
          <a:p>
            <a:pPr algn="ctr"/>
            <a:r>
              <a:rPr lang="en-US" sz="1700" dirty="0"/>
              <a:t>Updating the information specifying the PRPs and the hazard control plan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7BC8A4-017C-4DEF-B852-853FE9A2054F}"/>
              </a:ext>
            </a:extLst>
          </p:cNvPr>
          <p:cNvSpPr/>
          <p:nvPr/>
        </p:nvSpPr>
        <p:spPr>
          <a:xfrm>
            <a:off x="5788520" y="4890499"/>
            <a:ext cx="1989973" cy="143435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8.5</a:t>
            </a:r>
            <a:r>
              <a:rPr lang="en-US" sz="2400" dirty="0"/>
              <a:t> </a:t>
            </a:r>
          </a:p>
          <a:p>
            <a:pPr algn="ctr"/>
            <a:r>
              <a:rPr lang="en-US" sz="1800" dirty="0"/>
              <a:t>Hazard Control 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1200948" y="490268"/>
            <a:ext cx="2630500" cy="545339"/>
          </a:xfrm>
          <a:blipFill>
            <a:blip r:embed="rId2"/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dirty="0"/>
              <a:t>Clause No:08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A0EA50-15A9-4EA5-AB55-25827F0C9A78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5943600" y="3825163"/>
            <a:ext cx="725634" cy="41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3DAC8-07C5-4A83-863B-7034F4D5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BB834-3772-4496-A4BD-46BDDAF5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E5F-BBB6-46A9-9819-8D8660861A3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960247"/>
      </p:ext>
    </p:extLst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7" grpId="0" animBg="1"/>
      <p:bldP spid="31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C0EB41F-4871-4196-B625-B8DA70A71151}"/>
              </a:ext>
            </a:extLst>
          </p:cNvPr>
          <p:cNvSpPr/>
          <p:nvPr/>
        </p:nvSpPr>
        <p:spPr>
          <a:xfrm>
            <a:off x="3425740" y="1556796"/>
            <a:ext cx="3018468" cy="2101313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9. Performance evaluation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D1499C-DDAE-492B-9E60-93EE1D63FCFC}"/>
              </a:ext>
            </a:extLst>
          </p:cNvPr>
          <p:cNvSpPr/>
          <p:nvPr/>
        </p:nvSpPr>
        <p:spPr>
          <a:xfrm>
            <a:off x="272760" y="2055149"/>
            <a:ext cx="2355024" cy="210128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9.1</a:t>
            </a:r>
          </a:p>
          <a:p>
            <a:pPr algn="ctr"/>
            <a:r>
              <a:rPr lang="en-US" sz="1800" dirty="0"/>
              <a:t>Monitoring, measurement  analysis &amp; evaluation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CBDEC0-4BF9-4FB4-BB92-ABD7082E5481}"/>
              </a:ext>
            </a:extLst>
          </p:cNvPr>
          <p:cNvCxnSpPr>
            <a:cxnSpLocks/>
          </p:cNvCxnSpPr>
          <p:nvPr/>
        </p:nvCxnSpPr>
        <p:spPr>
          <a:xfrm flipH="1">
            <a:off x="2613526" y="2780928"/>
            <a:ext cx="922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666BD45-7DDA-41F7-9DEB-B9195F10D0D0}"/>
              </a:ext>
            </a:extLst>
          </p:cNvPr>
          <p:cNvSpPr/>
          <p:nvPr/>
        </p:nvSpPr>
        <p:spPr>
          <a:xfrm>
            <a:off x="6693497" y="3823364"/>
            <a:ext cx="2291657" cy="176821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9.3</a:t>
            </a:r>
          </a:p>
          <a:p>
            <a:pPr algn="ctr"/>
            <a:r>
              <a:rPr lang="en-US" sz="1800" dirty="0"/>
              <a:t>Management review </a:t>
            </a:r>
          </a:p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770395-0EC2-401B-B193-F7901A6ED06A}"/>
              </a:ext>
            </a:extLst>
          </p:cNvPr>
          <p:cNvCxnSpPr>
            <a:cxnSpLocks/>
            <a:stCxn id="4" idx="1"/>
            <a:endCxn id="9" idx="0"/>
          </p:cNvCxnSpPr>
          <p:nvPr/>
        </p:nvCxnSpPr>
        <p:spPr>
          <a:xfrm flipH="1">
            <a:off x="4855795" y="3655871"/>
            <a:ext cx="79179" cy="641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81D8447-348E-4139-90B2-3343794AC0E8}"/>
              </a:ext>
            </a:extLst>
          </p:cNvPr>
          <p:cNvSpPr/>
          <p:nvPr/>
        </p:nvSpPr>
        <p:spPr>
          <a:xfrm>
            <a:off x="3709966" y="4297447"/>
            <a:ext cx="2291657" cy="191259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9.2</a:t>
            </a:r>
          </a:p>
          <a:p>
            <a:pPr algn="ctr"/>
            <a:r>
              <a:rPr lang="en-US" sz="1800" dirty="0"/>
              <a:t>Internal audits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AD2B19-F5A6-408F-8375-76AA6771191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054032" y="3325010"/>
            <a:ext cx="975070" cy="757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262338" y="632136"/>
            <a:ext cx="3581400" cy="545339"/>
          </a:xfrm>
          <a:blipFill>
            <a:blip r:embed="rId2"/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dirty="0"/>
              <a:t>Clause No:09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FA5B9E-A4B7-4FE2-A4AE-6F5A4A79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3B169-839C-4311-B406-91303D0A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E5F-BBB6-46A9-9819-8D8660861A3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57143"/>
      </p:ext>
    </p:extLst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0471257-6D16-42F5-B487-A1CE796814B4}"/>
              </a:ext>
            </a:extLst>
          </p:cNvPr>
          <p:cNvSpPr/>
          <p:nvPr/>
        </p:nvSpPr>
        <p:spPr>
          <a:xfrm>
            <a:off x="2514600" y="1371600"/>
            <a:ext cx="3657600" cy="1600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10.1</a:t>
            </a:r>
          </a:p>
          <a:p>
            <a:pPr algn="ctr"/>
            <a:r>
              <a:rPr lang="en-US" sz="1800" dirty="0"/>
              <a:t>Nonconformity &amp; corrective action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356980-F45C-4560-9AA9-8B893E0A5E7E}"/>
              </a:ext>
            </a:extLst>
          </p:cNvPr>
          <p:cNvCxnSpPr>
            <a:cxnSpLocks/>
          </p:cNvCxnSpPr>
          <p:nvPr/>
        </p:nvCxnSpPr>
        <p:spPr>
          <a:xfrm flipH="1" flipV="1">
            <a:off x="4633234" y="2971800"/>
            <a:ext cx="1" cy="583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C5A79E7-0F59-4856-88C7-C68DF948C8D4}"/>
              </a:ext>
            </a:extLst>
          </p:cNvPr>
          <p:cNvSpPr/>
          <p:nvPr/>
        </p:nvSpPr>
        <p:spPr>
          <a:xfrm>
            <a:off x="6413303" y="4800600"/>
            <a:ext cx="2207843" cy="176821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10.2</a:t>
            </a:r>
          </a:p>
          <a:p>
            <a:pPr algn="ctr"/>
            <a:r>
              <a:rPr lang="en-US" sz="1800" dirty="0"/>
              <a:t>Continual improvement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E9E48F-072D-4A5D-A962-351616653F5F}"/>
              </a:ext>
            </a:extLst>
          </p:cNvPr>
          <p:cNvCxnSpPr>
            <a:cxnSpLocks/>
          </p:cNvCxnSpPr>
          <p:nvPr/>
        </p:nvCxnSpPr>
        <p:spPr>
          <a:xfrm>
            <a:off x="5867400" y="4627622"/>
            <a:ext cx="724274" cy="456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C5A79E7-0F59-4856-88C7-C68DF948C8D4}"/>
              </a:ext>
            </a:extLst>
          </p:cNvPr>
          <p:cNvSpPr/>
          <p:nvPr/>
        </p:nvSpPr>
        <p:spPr>
          <a:xfrm>
            <a:off x="202185" y="4379084"/>
            <a:ext cx="2590800" cy="18974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10.2</a:t>
            </a:r>
          </a:p>
          <a:p>
            <a:pPr algn="ctr"/>
            <a:r>
              <a:rPr lang="en-US" sz="1800" dirty="0"/>
              <a:t>Updating the Food Safety Management System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E9E48F-072D-4A5D-A962-351616653F5F}"/>
              </a:ext>
            </a:extLst>
          </p:cNvPr>
          <p:cNvCxnSpPr>
            <a:cxnSpLocks/>
          </p:cNvCxnSpPr>
          <p:nvPr/>
        </p:nvCxnSpPr>
        <p:spPr>
          <a:xfrm flipH="1">
            <a:off x="2583206" y="4411953"/>
            <a:ext cx="816343" cy="38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216363" cy="545339"/>
          </a:xfrm>
          <a:blipFill>
            <a:blip r:embed="rId2"/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dirty="0"/>
              <a:t>Clause No:10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263F284E-3767-4E2F-B95F-96AFC8FA68F6}"/>
              </a:ext>
            </a:extLst>
          </p:cNvPr>
          <p:cNvSpPr/>
          <p:nvPr/>
        </p:nvSpPr>
        <p:spPr>
          <a:xfrm>
            <a:off x="2883665" y="3339566"/>
            <a:ext cx="3694898" cy="170374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10.Improvement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48BC13-32CE-4431-BAC9-392EBF17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EA9A2F-931F-470E-9A82-31101B2B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E5F-BBB6-46A9-9819-8D8660861A3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675732"/>
      </p:ext>
    </p:extLst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ow to Implement Active Learning for Classrooms - ViewSonic Edu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3" y="4440469"/>
            <a:ext cx="4195636" cy="19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7" y="1574735"/>
            <a:ext cx="3375400" cy="223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Phone Icons - Free Download, PNG and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1" y="1066800"/>
            <a:ext cx="1015868" cy="10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Student Gmail Accounts - Coastal Plains Charter High 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82668"/>
            <a:ext cx="1107989" cy="11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Map Marker Icon - Free Download, PNG and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9" y="3196506"/>
            <a:ext cx="1089948" cy="10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32658" y="3598044"/>
            <a:ext cx="419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1D2703"/>
                </a:solidFill>
              </a:rPr>
              <a:t>No. 20, Kothalawala Avenue, Colombo 04.</a:t>
            </a:r>
            <a:endParaRPr lang="en-US" b="1" dirty="0">
              <a:solidFill>
                <a:srgbClr val="1D270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2658" y="2471991"/>
            <a:ext cx="431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D2703"/>
                </a:solidFill>
              </a:rPr>
              <a:t>info@winyana.com , sugath@winyana.com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2658" y="1407433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D2703"/>
                </a:solidFill>
              </a:rPr>
              <a:t>011 2576616 , 0777 169339, 071 600 4411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DD9C68B-EDE4-4ECB-8E99-C121421B3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113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888" y="1351124"/>
            <a:ext cx="1499711" cy="1545888"/>
          </a:xfrm>
          <a:prstGeom prst="rect">
            <a:avLst/>
          </a:prstGeom>
          <a:noFill/>
          <a:ln w="22225">
            <a:solidFill>
              <a:schemeClr val="tx1">
                <a:alpha val="99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" y="1351124"/>
            <a:ext cx="1371600" cy="1483726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47199"/>
            <a:ext cx="1371600" cy="1541198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59150" y="2989343"/>
            <a:ext cx="2231708" cy="78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Chaminda Karunanayake</a:t>
            </a: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-Director Business Development –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(MSc Herriot Watt, MBA-USQ, PhD candidate (Sri Jaya))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8591" y="5656692"/>
            <a:ext cx="2231708" cy="78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Isuru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Denagamage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-Marketing &amp; Brand Executive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(BSc (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Hons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in Agriculture,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PGdip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Marketing (SLIM) 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71097" y="3103313"/>
            <a:ext cx="2593182" cy="800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Sugath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Hettiarachchi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-Director System implementation-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(DOSH, DQA, Lead Auditor EMS,QMS, OHMS, BSc-Colombo)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79380" y="2989343"/>
            <a:ext cx="2231708" cy="602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Madusha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Sewwandi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-QA &amp; Project Lead-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(HND-Food Science)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51834" y="5656692"/>
            <a:ext cx="2231708" cy="78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Asheni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Silva</a:t>
            </a: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-Compliance Specialist-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(LLB-UK, LLM-Candidate)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66181" y="631177"/>
            <a:ext cx="2928704" cy="457200"/>
          </a:xfrm>
          <a:prstGeom prst="rect">
            <a:avLst/>
          </a:prstGeom>
          <a:blipFill>
            <a:blip r:embed="rId5"/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House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17" y="1351123"/>
            <a:ext cx="1510664" cy="1479744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" y="4047199"/>
            <a:ext cx="1468755" cy="14478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16" y="3962400"/>
            <a:ext cx="1510665" cy="1710796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3216" y="5713269"/>
            <a:ext cx="207549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Pravinda Bhagya</a:t>
            </a:r>
          </a:p>
          <a:p>
            <a:r>
              <a:rPr lang="en-US" sz="1400" b="1" dirty="0"/>
              <a:t>-Consultant-</a:t>
            </a:r>
          </a:p>
          <a:p>
            <a:r>
              <a:rPr lang="en-US" sz="1050" dirty="0"/>
              <a:t>BSc, MSc, PhD(Candidate-</a:t>
            </a:r>
            <a:r>
              <a:rPr lang="en-US" sz="1050" dirty="0" err="1"/>
              <a:t>Aus</a:t>
            </a:r>
            <a:r>
              <a:rPr lang="en-US" sz="1050" dirty="0"/>
              <a:t>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E02F8A-2934-434D-BDB4-234A8678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5BA8F3-83BE-4E37-9D77-4D5DE57C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07C9-5015-4938-80D0-084EEB6F5C8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47366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8061" y="3276600"/>
            <a:ext cx="1371600" cy="1371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3848061" y="1447800"/>
            <a:ext cx="1371600" cy="1371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2107586" y="1447800"/>
            <a:ext cx="1371600" cy="1371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704919" y="3276600"/>
            <a:ext cx="1371600" cy="1371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40142" y="3276600"/>
            <a:ext cx="1371600" cy="1371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5704919" y="1447800"/>
            <a:ext cx="1371600" cy="137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2143062" y="3276600"/>
            <a:ext cx="1371600" cy="13716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40142" y="1447800"/>
            <a:ext cx="1371600" cy="13716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047166" y="749950"/>
            <a:ext cx="3049667" cy="469249"/>
          </a:xfrm>
          <a:prstGeom prst="rect">
            <a:avLst/>
          </a:prstGeom>
          <a:blipFill>
            <a:blip r:embed="rId10"/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Experience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67867" y="1447800"/>
            <a:ext cx="1371600" cy="13716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7467867" y="3290131"/>
            <a:ext cx="1371600" cy="1371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 descr="Oreeka Hotels (@oreekahotels) | Twitter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2" y="5105400"/>
            <a:ext cx="13716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66" y="5105401"/>
            <a:ext cx="1370896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4800" y="5099714"/>
            <a:ext cx="1104861" cy="1086302"/>
          </a:xfrm>
          <a:prstGeom prst="rect">
            <a:avLst/>
          </a:prstGeom>
        </p:spPr>
      </p:pic>
      <p:pic>
        <p:nvPicPr>
          <p:cNvPr id="17" name="Picture 16" descr="AOG Campus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04" y="5103776"/>
            <a:ext cx="1303592" cy="106842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8381" y="5099715"/>
            <a:ext cx="1301086" cy="130108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860B4E64-EED2-41FD-BA91-03A5F5A4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A5B1AED-B3F0-42D0-A0AA-3DEA6B38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07C9-5015-4938-80D0-084EEB6F5C8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1736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787" y="826261"/>
            <a:ext cx="4343400" cy="621539"/>
          </a:xfrm>
          <a:blipFill>
            <a:blip r:embed="rId4"/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dirty="0"/>
              <a:t>What is ISO 22000:2018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413" y="1562755"/>
            <a:ext cx="8458200" cy="493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81050" algn="l"/>
              </a:tabLst>
            </a:pPr>
            <a:r>
              <a:rPr lang="en-US" sz="2400" dirty="0">
                <a:latin typeface="Calibri" pitchFamily="34" charset="0"/>
              </a:rPr>
              <a:t>A set of requirements for a Food Safety Management System (FSMS)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81050" algn="l"/>
              </a:tabLst>
            </a:pPr>
            <a:r>
              <a:rPr lang="en-US" sz="2400" dirty="0">
                <a:latin typeface="Calibri" pitchFamily="34" charset="0"/>
              </a:rPr>
              <a:t>It was developed to fill the need for a worldwide Food Safety Standard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81050" algn="l"/>
              </a:tabLst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The 22000 Standards, ISO and FSSC 22000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81050" algn="l"/>
              </a:tabLst>
            </a:pPr>
            <a:r>
              <a:rPr lang="en-US" sz="2400" dirty="0">
                <a:latin typeface="Calibri" pitchFamily="34" charset="0"/>
              </a:rPr>
              <a:t>Many standards already exist worldwide.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81050" algn="l"/>
              </a:tabLst>
            </a:pPr>
            <a:r>
              <a:rPr lang="en-US" sz="2400" dirty="0">
                <a:latin typeface="Calibri" pitchFamily="34" charset="0"/>
              </a:rPr>
              <a:t>ISO 22000 and FSSC 22000 have global acceptance.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81050" algn="l"/>
              </a:tabLst>
            </a:pPr>
            <a:r>
              <a:rPr lang="en-US" sz="2400" dirty="0">
                <a:latin typeface="Calibri" pitchFamily="34" charset="0"/>
              </a:rPr>
              <a:t>FSSC 22000 is a GFSI Benchmarked standard.</a:t>
            </a:r>
          </a:p>
          <a:p>
            <a:pPr algn="just" eaLnBrk="1" hangingPunct="1">
              <a:lnSpc>
                <a:spcPct val="150000"/>
              </a:lnSpc>
              <a:tabLst>
                <a:tab pos="781050" algn="l"/>
              </a:tabLst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1AB6E7-4AE4-4B59-9152-853EDC47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B8A75-FC42-4A9B-B5B9-99B368C6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E5F-BBB6-46A9-9819-8D8660861A3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817062"/>
      </p:ext>
    </p:extLst>
  </p:cSld>
  <p:clrMapOvr>
    <a:masterClrMapping/>
  </p:clrMapOvr>
  <p:transition spd="med">
    <p:wipe dir="r"/>
    <p:sndAc>
      <p:stSnd>
        <p:snd r:embed="rId3" name="arrow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221" y="609600"/>
            <a:ext cx="84582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200000"/>
              </a:lnSpc>
              <a:buFontTx/>
              <a:buNone/>
              <a:tabLst>
                <a:tab pos="781050" algn="l"/>
                <a:tab pos="1093788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ISO 22000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Ø"/>
              <a:tabLst>
                <a:tab pos="781050" algn="l"/>
                <a:tab pos="1093788" algn="l"/>
              </a:tabLst>
            </a:pPr>
            <a:r>
              <a:rPr lang="en-US" sz="2000" dirty="0">
                <a:latin typeface="Calibri" pitchFamily="34" charset="0"/>
              </a:rPr>
              <a:t>Applies to all stages of the supply chain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Ø"/>
              <a:tabLst>
                <a:tab pos="781050" algn="l"/>
                <a:tab pos="1093788" algn="l"/>
              </a:tabLst>
            </a:pPr>
            <a:r>
              <a:rPr lang="en-US" sz="2000" dirty="0">
                <a:latin typeface="Calibri" pitchFamily="34" charset="0"/>
              </a:rPr>
              <a:t>Aligned with ISO 9001 to enhance compatibility with existing management system </a:t>
            </a:r>
          </a:p>
          <a:p>
            <a:pPr algn="just" eaLnBrk="1" hangingPunct="1">
              <a:lnSpc>
                <a:spcPct val="150000"/>
              </a:lnSpc>
              <a:buFontTx/>
              <a:buNone/>
              <a:tabLst>
                <a:tab pos="781050" algn="l"/>
                <a:tab pos="1093788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FSSC 22000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Ø"/>
              <a:tabLst>
                <a:tab pos="781050" algn="l"/>
                <a:tab pos="1093788" algn="l"/>
              </a:tabLst>
            </a:pPr>
            <a:r>
              <a:rPr lang="en-US" sz="2000" dirty="0">
                <a:latin typeface="Calibri" pitchFamily="34" charset="0"/>
              </a:rPr>
              <a:t>Applies to Food Manufacturers.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Ø"/>
              <a:tabLst>
                <a:tab pos="781050" algn="l"/>
                <a:tab pos="1093788" algn="l"/>
              </a:tabLst>
            </a:pPr>
            <a:r>
              <a:rPr lang="en-US" sz="2000" dirty="0">
                <a:latin typeface="Calibri" pitchFamily="34" charset="0"/>
              </a:rPr>
              <a:t>Contains the requirements of ISO 22000 and the ISO/TS 22002-1,or </a:t>
            </a:r>
            <a:r>
              <a:rPr lang="is-IS" sz="2000" dirty="0">
                <a:latin typeface="Calibri" pitchFamily="34" charset="0"/>
              </a:rPr>
              <a:t>ISO/TS 22002-4</a:t>
            </a:r>
            <a:endParaRPr lang="en-US" sz="2000" dirty="0">
              <a:latin typeface="Calibri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Ø"/>
              <a:tabLst>
                <a:tab pos="781050" algn="l"/>
                <a:tab pos="1093788" algn="l"/>
              </a:tabLst>
            </a:pPr>
            <a:r>
              <a:rPr lang="en-US" sz="2000" dirty="0">
                <a:latin typeface="Calibri" pitchFamily="34" charset="0"/>
              </a:rPr>
              <a:t>ISO/TS 22002-1contains specific requirements for prerequisite programs (PRPs).</a:t>
            </a:r>
          </a:p>
          <a:p>
            <a:pPr algn="just" eaLnBrk="1" hangingPunct="1">
              <a:lnSpc>
                <a:spcPct val="150000"/>
              </a:lnSpc>
              <a:tabLst>
                <a:tab pos="781050" algn="l"/>
                <a:tab pos="1093788" algn="l"/>
              </a:tabLst>
            </a:pPr>
            <a:r>
              <a:rPr lang="en-US" sz="2000" dirty="0">
                <a:latin typeface="Calibri" pitchFamily="34" charset="0"/>
              </a:rPr>
              <a:t>      The </a:t>
            </a:r>
            <a:r>
              <a:rPr lang="is-IS" sz="2000" dirty="0">
                <a:latin typeface="Calibri" pitchFamily="34" charset="0"/>
              </a:rPr>
              <a:t>ISO/TS 22002-4 </a:t>
            </a:r>
            <a:r>
              <a:rPr lang="en-US" sz="2000" dirty="0">
                <a:latin typeface="Calibri" pitchFamily="34" charset="0"/>
              </a:rPr>
              <a:t>contains PRP requirements for Food Packaging Manufacturers.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18A73B-6193-4273-A818-96624937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925E7-028F-459C-8FBC-C4DC5C6E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E5F-BBB6-46A9-9819-8D8660861A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865558"/>
      </p:ext>
    </p:extLst>
  </p:cSld>
  <p:clrMapOvr>
    <a:masterClrMapping/>
  </p:clrMapOvr>
  <p:transition advTm="5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2362200" cy="480131"/>
          </a:xfrm>
          <a:prstGeom prst="rect">
            <a:avLst/>
          </a:prstGeom>
          <a:blipFill>
            <a:blip r:embed="rId2"/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eaLnBrk="1" latinLnBrk="0" hangingPunct="1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PDCA Model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105050"/>
              </p:ext>
            </p:extLst>
          </p:nvPr>
        </p:nvGraphicFramePr>
        <p:xfrm>
          <a:off x="685800" y="1219200"/>
          <a:ext cx="8077200" cy="435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90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6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PDCA CYCLE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PLAN</a:t>
                      </a:r>
                    </a:p>
                    <a:p>
                      <a:pPr algn="just"/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Establish FSMS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Establish</a:t>
                      </a:r>
                      <a:r>
                        <a:rPr lang="en-US" sz="1800" baseline="0" dirty="0"/>
                        <a:t> ISMS Policy,objectives,process and procedures relevant to managing risk and improving IS to deliver results in accordance with an organization’s overall policies and objectives.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DO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Implement and operate FSMS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Implement and operate FSMS policy,controls</a:t>
                      </a:r>
                      <a:r>
                        <a:rPr lang="en-US" sz="1800" baseline="0" dirty="0"/>
                        <a:t>,processes and procedures.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CHECK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Monitor and review FSMS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Assess and where</a:t>
                      </a:r>
                      <a:r>
                        <a:rPr lang="en-US" sz="1800" baseline="0" dirty="0"/>
                        <a:t> applicable measure, process performance against FSMS policy.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ACT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Maintain and Improve FSMS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Take corrective actions, based on the results</a:t>
                      </a:r>
                      <a:r>
                        <a:rPr lang="en-US" sz="1800" baseline="0" dirty="0"/>
                        <a:t> of the internal audit and management review or other relevant information, to </a:t>
                      </a:r>
                      <a:r>
                        <a:rPr lang="en-US" sz="1800" baseline="0" dirty="0" err="1"/>
                        <a:t>achive</a:t>
                      </a:r>
                      <a:r>
                        <a:rPr lang="en-US" sz="1800" baseline="0" dirty="0"/>
                        <a:t> continual improvement of ISMS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21A81E-1275-46FC-A54A-CAD4B89E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A1980-1536-442D-AA4E-1B00EC47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07C9-5015-4938-80D0-084EEB6F5C8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16355"/>
      </p:ext>
    </p:extLst>
  </p:cSld>
  <p:clrMapOvr>
    <a:masterClrMapping/>
  </p:clrMapOvr>
  <p:transition advTm="5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S1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6478" y="1447800"/>
            <a:ext cx="8763000" cy="5029200"/>
          </a:xfrm>
          <a:prstGeom prst="rect">
            <a:avLst/>
          </a:prstGeom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6478" y="609600"/>
            <a:ext cx="8763000" cy="838200"/>
          </a:xfrm>
          <a:blipFill>
            <a:blip r:embed="rId3"/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dirty="0"/>
              <a:t>ISO 22000:2018 REQUIREMENTS AND HIGH-LEVEL STRUCTURE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91C131-271A-459F-96D1-74FAC6B3D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EA7BD0-12E1-4143-A5F8-7BC83B3B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E5F-BBB6-46A9-9819-8D8660861A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928297"/>
      </p:ext>
    </p:extLst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" y="914400"/>
            <a:ext cx="8330771" cy="4876800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6858000" y="3162300"/>
            <a:ext cx="84455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C3B33-243D-4597-A3BB-8AFEFABC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B3B66-67F3-40A8-98CA-DEB6F31A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E5F-BBB6-46A9-9819-8D8660861A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646130"/>
      </p:ext>
    </p:extLst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4F20C890-3BA6-48BC-9B8E-E80F8DF003FA}"/>
              </a:ext>
            </a:extLst>
          </p:cNvPr>
          <p:cNvSpPr/>
          <p:nvPr/>
        </p:nvSpPr>
        <p:spPr>
          <a:xfrm rot="20552446">
            <a:off x="2762432" y="2718626"/>
            <a:ext cx="3159064" cy="2097425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4. Context of the Organization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B787D3-9133-4EAC-BFC7-EFB9B59856C1}"/>
              </a:ext>
            </a:extLst>
          </p:cNvPr>
          <p:cNvSpPr/>
          <p:nvPr/>
        </p:nvSpPr>
        <p:spPr>
          <a:xfrm>
            <a:off x="6125924" y="1244538"/>
            <a:ext cx="2334507" cy="1800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4.1</a:t>
            </a:r>
            <a:r>
              <a:rPr lang="en-US" dirty="0"/>
              <a:t> </a:t>
            </a:r>
            <a:r>
              <a:rPr lang="en-US" sz="1800" dirty="0"/>
              <a:t>understanding the organization &amp; it’s context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139272-39AE-4ECD-AC81-59EA45089F62}"/>
              </a:ext>
            </a:extLst>
          </p:cNvPr>
          <p:cNvSpPr/>
          <p:nvPr/>
        </p:nvSpPr>
        <p:spPr>
          <a:xfrm>
            <a:off x="426200" y="4920489"/>
            <a:ext cx="2417608" cy="17555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4.3</a:t>
            </a:r>
          </a:p>
          <a:p>
            <a:pPr algn="ctr"/>
            <a:r>
              <a:rPr lang="en-US" sz="1800" dirty="0"/>
              <a:t>Determining scope of the Food Safety Management System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2B6FDF-6A1B-4A92-A9A3-2CDE2D796FCA}"/>
              </a:ext>
            </a:extLst>
          </p:cNvPr>
          <p:cNvSpPr/>
          <p:nvPr/>
        </p:nvSpPr>
        <p:spPr>
          <a:xfrm>
            <a:off x="117398" y="1324493"/>
            <a:ext cx="2334507" cy="1800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4.4</a:t>
            </a:r>
          </a:p>
          <a:p>
            <a:pPr algn="ctr"/>
            <a:r>
              <a:rPr lang="en-US" sz="1800" dirty="0"/>
              <a:t>Food Safety management  system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CEA8DA-5A9A-4E72-B180-7AFD39E74125}"/>
              </a:ext>
            </a:extLst>
          </p:cNvPr>
          <p:cNvSpPr/>
          <p:nvPr/>
        </p:nvSpPr>
        <p:spPr>
          <a:xfrm>
            <a:off x="6383294" y="4496481"/>
            <a:ext cx="2334507" cy="1800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4.2</a:t>
            </a:r>
            <a:r>
              <a:rPr lang="en-US" sz="1800" dirty="0"/>
              <a:t> understanding needs &amp; expectation of interested parties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7B7349-7278-4188-B174-3329447EC018}"/>
              </a:ext>
            </a:extLst>
          </p:cNvPr>
          <p:cNvCxnSpPr>
            <a:cxnSpLocks/>
          </p:cNvCxnSpPr>
          <p:nvPr/>
        </p:nvCxnSpPr>
        <p:spPr>
          <a:xfrm rot="10800000">
            <a:off x="2216550" y="2709816"/>
            <a:ext cx="983851" cy="490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C3970B-E2A3-4DA0-BCC9-28A85786DBC2}"/>
              </a:ext>
            </a:extLst>
          </p:cNvPr>
          <p:cNvCxnSpPr>
            <a:cxnSpLocks/>
          </p:cNvCxnSpPr>
          <p:nvPr/>
        </p:nvCxnSpPr>
        <p:spPr>
          <a:xfrm flipV="1">
            <a:off x="5733409" y="2709816"/>
            <a:ext cx="566783" cy="334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866F6B-BCFD-41D1-9498-AE59F5B186FB}"/>
              </a:ext>
            </a:extLst>
          </p:cNvPr>
          <p:cNvCxnSpPr>
            <a:cxnSpLocks/>
          </p:cNvCxnSpPr>
          <p:nvPr/>
        </p:nvCxnSpPr>
        <p:spPr>
          <a:xfrm flipH="1">
            <a:off x="2480983" y="4702023"/>
            <a:ext cx="671738" cy="433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806C32-2EDE-4CAE-BF07-8BF7D4B1A211}"/>
              </a:ext>
            </a:extLst>
          </p:cNvPr>
          <p:cNvCxnSpPr>
            <a:cxnSpLocks/>
          </p:cNvCxnSpPr>
          <p:nvPr/>
        </p:nvCxnSpPr>
        <p:spPr>
          <a:xfrm>
            <a:off x="5562600" y="4114800"/>
            <a:ext cx="1219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585938"/>
            <a:ext cx="4216363" cy="545339"/>
          </a:xfrm>
          <a:blipFill>
            <a:blip r:embed="rId2"/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dirty="0"/>
              <a:t>Clause No:04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F73D6-C410-408D-9CF9-818C0FAE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10B53-4002-4FF9-967F-1C40BD83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E5F-BBB6-46A9-9819-8D8660861A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633582"/>
      </p:ext>
    </p:extLst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Winyana ppt templat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Winyana ppt template</Template>
  <TotalTime>1793</TotalTime>
  <Words>767</Words>
  <Application>Microsoft Office PowerPoint</Application>
  <PresentationFormat>On-screen Show (4:3)</PresentationFormat>
  <Paragraphs>165</Paragraphs>
  <Slides>16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Wingdings</vt:lpstr>
      <vt:lpstr>Cambria</vt:lpstr>
      <vt:lpstr>Arial</vt:lpstr>
      <vt:lpstr>Calibri</vt:lpstr>
      <vt:lpstr>Winyana ppt template</vt:lpstr>
      <vt:lpstr>ISO 22000:2018 FOOD SAFETY MANAGEMENT SYSTEMS </vt:lpstr>
      <vt:lpstr>PowerPoint Presentation</vt:lpstr>
      <vt:lpstr>PowerPoint Presentation</vt:lpstr>
      <vt:lpstr>What is ISO 22000:2018</vt:lpstr>
      <vt:lpstr>PowerPoint Presentation</vt:lpstr>
      <vt:lpstr>PowerPoint Presentation</vt:lpstr>
      <vt:lpstr>ISO 22000:2018 REQUIREMENTS AND HIGH-LEVEL STRUCTURE</vt:lpstr>
      <vt:lpstr>PowerPoint Presentation</vt:lpstr>
      <vt:lpstr>Clause No:04</vt:lpstr>
      <vt:lpstr>Clause No:05</vt:lpstr>
      <vt:lpstr>Clause No:06</vt:lpstr>
      <vt:lpstr>Clause No:07</vt:lpstr>
      <vt:lpstr>Clause No:08</vt:lpstr>
      <vt:lpstr>Clause No:09</vt:lpstr>
      <vt:lpstr>Clause No:10</vt:lpstr>
      <vt:lpstr>PowerPoint Presentation</vt:lpstr>
    </vt:vector>
  </TitlesOfParts>
  <Company>IMCA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desktop NH</dc:creator>
  <cp:lastModifiedBy>Pravinda Pandigamage</cp:lastModifiedBy>
  <cp:revision>314</cp:revision>
  <dcterms:created xsi:type="dcterms:W3CDTF">2010-02-17T15:29:08Z</dcterms:created>
  <dcterms:modified xsi:type="dcterms:W3CDTF">2020-11-12T19:06:26Z</dcterms:modified>
</cp:coreProperties>
</file>